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3" r:id="rId4"/>
    <p:sldId id="267" r:id="rId5"/>
    <p:sldId id="291" r:id="rId6"/>
    <p:sldId id="265" r:id="rId7"/>
    <p:sldId id="292" r:id="rId8"/>
    <p:sldId id="268" r:id="rId9"/>
    <p:sldId id="295" r:id="rId10"/>
    <p:sldId id="294" r:id="rId11"/>
    <p:sldId id="296" r:id="rId12"/>
    <p:sldId id="273" r:id="rId13"/>
    <p:sldId id="297" r:id="rId14"/>
    <p:sldId id="298" r:id="rId15"/>
    <p:sldId id="2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DEDEDE"/>
    <a:srgbClr val="CCCCCC"/>
    <a:srgbClr val="141414"/>
    <a:srgbClr val="0000FF"/>
    <a:srgbClr val="444444"/>
    <a:srgbClr val="1D1D1D"/>
    <a:srgbClr val="454545"/>
    <a:srgbClr val="078DE9"/>
    <a:srgbClr val="E3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94424" autoAdjust="0"/>
  </p:normalViewPr>
  <p:slideViewPr>
    <p:cSldViewPr snapToGrid="0">
      <p:cViewPr varScale="1">
        <p:scale>
          <a:sx n="121" d="100"/>
          <a:sy n="121" d="100"/>
        </p:scale>
        <p:origin x="-224" y="-104"/>
      </p:cViewPr>
      <p:guideLst>
        <p:guide orient="horz" pos="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AE93-E9E1-4B78-BD98-301EB45659CD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54626-8DDB-45B4-BDA1-F075D90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7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143201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18453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136256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330800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839176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442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05866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15318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71466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87387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40011"/>
      </p:ext>
    </p:extLst>
  </p:cSld>
  <p:clrMapOvr>
    <a:masterClrMapping/>
  </p:clrMapOvr>
  <p:transition xmlns:p14="http://schemas.microsoft.com/office/powerpoint/2010/main"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3E3F-A680-447B-A199-02E7F2205AF7}" type="datetimeFigureOut">
              <a:rPr lang="zh-CN" altLang="en-US" smtClean="0"/>
              <a:t>05/06/20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1443" y="-3241574"/>
            <a:ext cx="11471311" cy="6996553"/>
            <a:chOff x="111443" y="-3241574"/>
            <a:chExt cx="11471311" cy="6996553"/>
          </a:xfrm>
        </p:grpSpPr>
        <p:sp>
          <p:nvSpPr>
            <p:cNvPr id="23" name="矩形 22"/>
            <p:cNvSpPr/>
            <p:nvPr/>
          </p:nvSpPr>
          <p:spPr>
            <a:xfrm rot="1221690">
              <a:off x="561246" y="-3241574"/>
              <a:ext cx="10779033" cy="6929880"/>
            </a:xfrm>
            <a:prstGeom prst="rect">
              <a:avLst/>
            </a:prstGeom>
            <a:solidFill>
              <a:srgbClr val="078DE9"/>
            </a:solidFill>
            <a:ln>
              <a:noFill/>
            </a:ln>
            <a:effectLst>
              <a:outerShdw blurRad="444500" dist="190500" sx="103000" sy="103000" algn="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196476">
              <a:off x="111443" y="-3174901"/>
              <a:ext cx="11471311" cy="6929880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330200" dist="1905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15641" y="-4234550"/>
            <a:ext cx="11159119" cy="8657790"/>
            <a:chOff x="-115641" y="-4234550"/>
            <a:chExt cx="11159119" cy="8657790"/>
          </a:xfrm>
        </p:grpSpPr>
        <p:sp>
          <p:nvSpPr>
            <p:cNvPr id="20" name="椭圆 19"/>
            <p:cNvSpPr/>
            <p:nvPr/>
          </p:nvSpPr>
          <p:spPr>
            <a:xfrm rot="946639">
              <a:off x="7879981" y="-2465545"/>
              <a:ext cx="3163497" cy="688878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15641" y="-4234550"/>
              <a:ext cx="10779034" cy="6929880"/>
              <a:chOff x="-1107236" y="-3977375"/>
              <a:chExt cx="10779034" cy="6929880"/>
            </a:xfrm>
          </p:grpSpPr>
          <p:sp>
            <p:nvSpPr>
              <p:cNvPr id="25" name="矩形 24"/>
              <p:cNvSpPr/>
              <p:nvPr/>
            </p:nvSpPr>
            <p:spPr>
              <a:xfrm rot="937381">
                <a:off x="-1107235" y="-3977375"/>
                <a:ext cx="10779033" cy="6929880"/>
              </a:xfrm>
              <a:prstGeom prst="rect">
                <a:avLst/>
              </a:prstGeom>
              <a:solidFill>
                <a:srgbClr val="046ECE"/>
              </a:solidFill>
              <a:ln>
                <a:noFill/>
              </a:ln>
              <a:effectLst>
                <a:outerShdw blurRad="304800" dist="203200" dir="8100000" algn="tr" rotWithShape="0">
                  <a:prstClr val="black">
                    <a:alpha val="5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937381">
                <a:off x="-1107236" y="-3977375"/>
                <a:ext cx="10779033" cy="6929880"/>
              </a:xfrm>
              <a:prstGeom prst="rect">
                <a:avLst/>
              </a:prstGeom>
              <a:blipFill dpi="0" rotWithShape="1"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381000" dist="12700" algn="l" rotWithShape="0">
                  <a:prstClr val="black">
                    <a:alpha val="7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623050" y="-5524860"/>
            <a:ext cx="10779034" cy="6987619"/>
            <a:chOff x="-1623050" y="-5524860"/>
            <a:chExt cx="10779034" cy="6987619"/>
          </a:xfrm>
        </p:grpSpPr>
        <p:sp>
          <p:nvSpPr>
            <p:cNvPr id="30" name="矩形 29"/>
            <p:cNvSpPr/>
            <p:nvPr/>
          </p:nvSpPr>
          <p:spPr>
            <a:xfrm rot="497024">
              <a:off x="-1623049" y="-5524860"/>
              <a:ext cx="10779033" cy="692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497024">
              <a:off x="-1623050" y="-5467121"/>
              <a:ext cx="10779033" cy="6929880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-12357" y="24714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47000"/>
                </a:schemeClr>
              </a:gs>
              <a:gs pos="39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21909" y="4510676"/>
            <a:ext cx="7398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/>
              <a:t>Bar Type TFT Display</a:t>
            </a:r>
            <a:endParaRPr lang="zh-CN" altLang="en-US" sz="6600" dirty="0"/>
          </a:p>
        </p:txBody>
      </p:sp>
      <p:sp>
        <p:nvSpPr>
          <p:cNvPr id="35" name="文本框 34"/>
          <p:cNvSpPr txBox="1"/>
          <p:nvPr/>
        </p:nvSpPr>
        <p:spPr>
          <a:xfrm>
            <a:off x="754043" y="5497254"/>
            <a:ext cx="56007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YEEBO</a:t>
            </a:r>
            <a:r>
              <a:rPr lang="en-US" altLang="zh-CN" sz="2400" dirty="0" smtClean="0">
                <a:solidFill>
                  <a:srgbClr val="8E8E8F"/>
                </a:solidFill>
              </a:rPr>
              <a:t> NEW LAUNCH PRODUCT</a:t>
            </a:r>
            <a:endParaRPr lang="zh-CN" altLang="en-US" sz="2400" dirty="0">
              <a:solidFill>
                <a:srgbClr val="046EC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53440" y="4251559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1385386" y="4251559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916713" y="4251559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51" name="任意多边形 50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54" name="任意多边形 53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46" name="任意多边形 4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50" name="任意多边形 49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" y="2811283"/>
            <a:ext cx="3026191" cy="1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943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箭头连接符 34"/>
          <p:cNvCxnSpPr/>
          <p:nvPr/>
        </p:nvCxnSpPr>
        <p:spPr>
          <a:xfrm>
            <a:off x="2944717" y="3466099"/>
            <a:ext cx="7422614" cy="38429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247191" y="2825318"/>
            <a:ext cx="927405" cy="1338263"/>
            <a:chOff x="4641698" y="3245456"/>
            <a:chExt cx="927405" cy="1338263"/>
          </a:xfrm>
        </p:grpSpPr>
        <p:grpSp>
          <p:nvGrpSpPr>
            <p:cNvPr id="47" name="组合 46"/>
            <p:cNvGrpSpPr/>
            <p:nvPr/>
          </p:nvGrpSpPr>
          <p:grpSpPr>
            <a:xfrm>
              <a:off x="4641698" y="3245456"/>
              <a:ext cx="927405" cy="1338263"/>
              <a:chOff x="1129226" y="3332403"/>
              <a:chExt cx="708063" cy="1021749"/>
            </a:xfrm>
          </p:grpSpPr>
          <p:sp>
            <p:nvSpPr>
              <p:cNvPr id="48" name="任意多边形 4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0746" y="3665022"/>
              <a:ext cx="480858" cy="480859"/>
              <a:chOff x="7923153" y="2256890"/>
              <a:chExt cx="2039896" cy="203989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8" name="饼形 8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饼形 8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8157657" y="2500188"/>
                <a:ext cx="1553303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685591" y="2825318"/>
            <a:ext cx="927405" cy="1338263"/>
            <a:chOff x="7080098" y="3245456"/>
            <a:chExt cx="927405" cy="1338263"/>
          </a:xfrm>
        </p:grpSpPr>
        <p:grpSp>
          <p:nvGrpSpPr>
            <p:cNvPr id="60" name="组合 59"/>
            <p:cNvGrpSpPr/>
            <p:nvPr/>
          </p:nvGrpSpPr>
          <p:grpSpPr>
            <a:xfrm>
              <a:off x="7080098" y="3245456"/>
              <a:ext cx="927405" cy="1338263"/>
              <a:chOff x="1129226" y="3332403"/>
              <a:chExt cx="708063" cy="1021749"/>
            </a:xfrm>
          </p:grpSpPr>
          <p:sp>
            <p:nvSpPr>
              <p:cNvPr id="61" name="任意多边形 6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250096" y="3658105"/>
              <a:ext cx="480858" cy="480859"/>
              <a:chOff x="7923153" y="2256890"/>
              <a:chExt cx="2039896" cy="203989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7" name="饼形 9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饼形 9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3" name="直接连接符 112"/>
          <p:cNvCxnSpPr/>
          <p:nvPr/>
        </p:nvCxnSpPr>
        <p:spPr>
          <a:xfrm flipH="1" flipV="1">
            <a:off x="2436428" y="1790702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7026039" y="1790803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841151" y="4283553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4734493" y="6081896"/>
            <a:ext cx="187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2020	</a:t>
            </a:r>
            <a:r>
              <a:rPr lang="en-US" altLang="zh-C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Q2 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930091" y="6081897"/>
            <a:ext cx="188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2020	</a:t>
            </a:r>
            <a:r>
              <a:rPr lang="en-US" altLang="zh-C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Q3 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32" name="椭圆 13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8" name="饼形 13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饼形 13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饼形 13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饼形 14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42" name="文本框 14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4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424181" y="328576"/>
            <a:ext cx="577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Bar Type TFT+CTP Roadmap</a:t>
            </a:r>
          </a:p>
        </p:txBody>
      </p:sp>
      <p:sp>
        <p:nvSpPr>
          <p:cNvPr id="110" name="文本框 119"/>
          <p:cNvSpPr txBox="1"/>
          <p:nvPr/>
        </p:nvSpPr>
        <p:spPr>
          <a:xfrm>
            <a:off x="2325475" y="6081897"/>
            <a:ext cx="20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2020	Q1 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1953279" y="5866745"/>
            <a:ext cx="8414052" cy="37071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/>
          <p:nvPr/>
        </p:nvCxnSpPr>
        <p:spPr>
          <a:xfrm>
            <a:off x="2004961" y="2332315"/>
            <a:ext cx="939756" cy="1162134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>
            <a:off x="2004961" y="3447012"/>
            <a:ext cx="939756" cy="0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 flipV="1">
            <a:off x="2004961" y="3408585"/>
            <a:ext cx="939756" cy="1039847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2004961" y="913351"/>
            <a:ext cx="0" cy="4990465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944718" y="2825318"/>
            <a:ext cx="927405" cy="1338263"/>
            <a:chOff x="2203298" y="3245456"/>
            <a:chExt cx="927405" cy="1338263"/>
          </a:xfrm>
        </p:grpSpPr>
        <p:grpSp>
          <p:nvGrpSpPr>
            <p:cNvPr id="23" name="组合 22"/>
            <p:cNvGrpSpPr/>
            <p:nvPr/>
          </p:nvGrpSpPr>
          <p:grpSpPr>
            <a:xfrm>
              <a:off x="2203298" y="3245456"/>
              <a:ext cx="927405" cy="1338263"/>
              <a:chOff x="1129226" y="3332403"/>
              <a:chExt cx="708063" cy="1021749"/>
            </a:xfrm>
          </p:grpSpPr>
          <p:sp>
            <p:nvSpPr>
              <p:cNvPr id="24" name="任意多边形 23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373296" y="3626720"/>
              <a:ext cx="480858" cy="480859"/>
              <a:chOff x="7923153" y="2256890"/>
              <a:chExt cx="2039896" cy="203989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70" name="饼形 6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饼形 7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饼形 7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饼形 7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6" name="椭圆 65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4" name="文本框 142"/>
          <p:cNvSpPr txBox="1"/>
          <p:nvPr/>
        </p:nvSpPr>
        <p:spPr>
          <a:xfrm>
            <a:off x="367455" y="2133196"/>
            <a:ext cx="1512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6.5”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800RGB*320</a:t>
            </a:r>
          </a:p>
        </p:txBody>
      </p:sp>
      <p:sp>
        <p:nvSpPr>
          <p:cNvPr id="75" name="文本框 142"/>
          <p:cNvSpPr txBox="1"/>
          <p:nvPr/>
        </p:nvSpPr>
        <p:spPr>
          <a:xfrm>
            <a:off x="369348" y="3068234"/>
            <a:ext cx="1486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4.6”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800RGB*320</a:t>
            </a:r>
          </a:p>
        </p:txBody>
      </p:sp>
      <p:sp>
        <p:nvSpPr>
          <p:cNvPr id="76" name="文本框 142"/>
          <p:cNvSpPr txBox="1"/>
          <p:nvPr/>
        </p:nvSpPr>
        <p:spPr>
          <a:xfrm>
            <a:off x="369348" y="4063926"/>
            <a:ext cx="1486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3.9”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480RGB*128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55697" y="1962983"/>
            <a:ext cx="164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Designing</a:t>
            </a:r>
          </a:p>
          <a:p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175858" y="4571758"/>
            <a:ext cx="204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Developing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85591" y="1630383"/>
            <a:ext cx="164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Mass Production</a:t>
            </a:r>
          </a:p>
        </p:txBody>
      </p:sp>
    </p:spTree>
    <p:extLst>
      <p:ext uri="{BB962C8B-B14F-4D97-AF65-F5344CB8AC3E}">
        <p14:creationId xmlns:p14="http://schemas.microsoft.com/office/powerpoint/2010/main" val="3103644368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42" grpId="0"/>
      <p:bldP spid="143" grpId="0"/>
      <p:bldP spid="110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5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957982"/>
            <a:ext cx="56471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Introduction</a:t>
            </a:r>
          </a:p>
          <a:p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(Standard product)</a:t>
            </a: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16718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007379" y="3042810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54560" y="1497929"/>
            <a:ext cx="383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3.9” Bar Type TFT SPEC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5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24181" y="415868"/>
            <a:ext cx="639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Introduction-Standard product</a:t>
            </a:r>
          </a:p>
        </p:txBody>
      </p:sp>
      <p:graphicFrame>
        <p:nvGraphicFramePr>
          <p:cNvPr id="41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631145"/>
              </p:ext>
            </p:extLst>
          </p:nvPr>
        </p:nvGraphicFramePr>
        <p:xfrm>
          <a:off x="7471719" y="708254"/>
          <a:ext cx="4341340" cy="5593787"/>
        </p:xfrm>
        <a:graphic>
          <a:graphicData uri="http://schemas.openxmlformats.org/drawingml/2006/table">
            <a:tbl>
              <a:tblPr/>
              <a:tblGrid>
                <a:gridCol w="2197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Type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IPS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（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Normally Black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）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Model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Transmissive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/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Size/Format</a:t>
                      </a: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3.9”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480(RGB)*128</a:t>
                      </a:r>
                      <a:endParaRPr kumimoji="1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Operating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-20~70℃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Storage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-30~80℃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Typical Contrast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6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Viewing Direction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Top Bottom: 80 /80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Left Right: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itchFamily="18" charset="-120"/>
                          <a:cs typeface="Tahoma" pitchFamily="34" charset="0"/>
                        </a:rPr>
                        <a:t> 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80 / 80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Backlight Color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White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Applications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Home App / Medical /  Instruments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3" y="2001148"/>
            <a:ext cx="5343638" cy="35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8621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4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007379" y="3042810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54560" y="1497929"/>
            <a:ext cx="383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4.6” Bar Type TFT SPEC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5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aphicFrame>
        <p:nvGraphicFramePr>
          <p:cNvPr id="41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6579"/>
              </p:ext>
            </p:extLst>
          </p:nvPr>
        </p:nvGraphicFramePr>
        <p:xfrm>
          <a:off x="7471719" y="708254"/>
          <a:ext cx="4341340" cy="5593787"/>
        </p:xfrm>
        <a:graphic>
          <a:graphicData uri="http://schemas.openxmlformats.org/drawingml/2006/table">
            <a:tbl>
              <a:tblPr/>
              <a:tblGrid>
                <a:gridCol w="2197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Type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（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Normally White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）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Model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Transmissive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/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Size/Format</a:t>
                      </a: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4.6”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800(RGB)*320</a:t>
                      </a:r>
                      <a:endParaRPr kumimoji="1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Operating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-20~70℃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Storage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-30~80℃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Typical Contrast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500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6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Viewing Direction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Top Bottom: 60 /65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Left Right:</a:t>
                      </a:r>
                      <a:r>
                        <a:rPr kumimoji="1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itchFamily="18" charset="-120"/>
                          <a:cs typeface="Tahoma" pitchFamily="34" charset="0"/>
                        </a:rPr>
                        <a:t> </a:t>
                      </a: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70 / 70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Backlight Color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White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Applications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Home App / Medical /  Instruments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80" y="2021149"/>
            <a:ext cx="4934233" cy="3276073"/>
          </a:xfrm>
          <a:prstGeom prst="rect">
            <a:avLst/>
          </a:prstGeom>
        </p:spPr>
      </p:pic>
      <p:sp>
        <p:nvSpPr>
          <p:cNvPr id="25" name="文本框 68"/>
          <p:cNvSpPr txBox="1"/>
          <p:nvPr/>
        </p:nvSpPr>
        <p:spPr>
          <a:xfrm>
            <a:off x="1424181" y="415868"/>
            <a:ext cx="639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Introduction-Standard product</a:t>
            </a:r>
          </a:p>
        </p:txBody>
      </p:sp>
    </p:spTree>
    <p:extLst>
      <p:ext uri="{BB962C8B-B14F-4D97-AF65-F5344CB8AC3E}">
        <p14:creationId xmlns:p14="http://schemas.microsoft.com/office/powerpoint/2010/main" val="136532970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4" grpId="0"/>
      <p:bldP spid="6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007379" y="3042810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05670" y="1497929"/>
            <a:ext cx="421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6.5” Bar Type TFT SPEC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5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aphicFrame>
        <p:nvGraphicFramePr>
          <p:cNvPr id="41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64245"/>
              </p:ext>
            </p:extLst>
          </p:nvPr>
        </p:nvGraphicFramePr>
        <p:xfrm>
          <a:off x="7471719" y="708254"/>
          <a:ext cx="4341340" cy="5593787"/>
        </p:xfrm>
        <a:graphic>
          <a:graphicData uri="http://schemas.openxmlformats.org/drawingml/2006/table">
            <a:tbl>
              <a:tblPr/>
              <a:tblGrid>
                <a:gridCol w="2197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Type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（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Normally White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）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Model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Transmissive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039"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Display Size/Format</a:t>
                      </a:r>
                      <a:endParaRPr kumimoji="1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6.5”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800(RGB)*320</a:t>
                      </a:r>
                      <a:endParaRPr kumimoji="1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Operating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-20~70℃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Storage Temperature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-30~80℃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Typical Contrast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500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6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Viewing Direction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Top Bottom: 60 /70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Left Right:</a:t>
                      </a:r>
                      <a:r>
                        <a:rPr kumimoji="1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itchFamily="18" charset="-120"/>
                          <a:cs typeface="Tahoma" pitchFamily="34" charset="0"/>
                        </a:rPr>
                        <a:t> </a:t>
                      </a: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70 / 70</a:t>
                      </a:r>
                      <a:endParaRPr kumimoji="1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Backlight Color</a:t>
                      </a:r>
                      <a:endParaRPr kumimoji="1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White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Applications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a:t>Home App / Medical /  Instruments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3" y="2009334"/>
            <a:ext cx="5747634" cy="4313215"/>
          </a:xfrm>
          <a:prstGeom prst="rect">
            <a:avLst/>
          </a:prstGeom>
        </p:spPr>
      </p:pic>
      <p:sp>
        <p:nvSpPr>
          <p:cNvPr id="26" name="文本框 68"/>
          <p:cNvSpPr txBox="1"/>
          <p:nvPr/>
        </p:nvSpPr>
        <p:spPr>
          <a:xfrm>
            <a:off x="1424181" y="415868"/>
            <a:ext cx="639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Introduction-Standard product</a:t>
            </a:r>
          </a:p>
        </p:txBody>
      </p:sp>
    </p:spTree>
    <p:extLst>
      <p:ext uri="{BB962C8B-B14F-4D97-AF65-F5344CB8AC3E}">
        <p14:creationId xmlns:p14="http://schemas.microsoft.com/office/powerpoint/2010/main" val="617039295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4" grpId="0"/>
      <p:bldP spid="6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7644718">
            <a:off x="6137368" y="636545"/>
            <a:ext cx="11819437" cy="6813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0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535499">
            <a:off x="6823763" y="231709"/>
            <a:ext cx="11014206" cy="6833824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118085">
            <a:off x="6956070" y="33557"/>
            <a:ext cx="11714757" cy="7454783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sx="101000" sy="101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14507" y="2412797"/>
            <a:ext cx="5198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THANKS</a:t>
            </a:r>
            <a:endParaRPr lang="zh-CN" alt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387" y="4009340"/>
            <a:ext cx="600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BAR TYPE DISPLAY NEW LAUNCH SERIES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6790" y="4390488"/>
            <a:ext cx="4821598" cy="307777"/>
            <a:chOff x="2306790" y="4390488"/>
            <a:chExt cx="4821598" cy="307777"/>
          </a:xfrm>
        </p:grpSpPr>
        <p:sp>
          <p:nvSpPr>
            <p:cNvPr id="10" name="文本框 9"/>
            <p:cNvSpPr txBox="1"/>
            <p:nvPr/>
          </p:nvSpPr>
          <p:spPr>
            <a:xfrm>
              <a:off x="3210533" y="4390488"/>
              <a:ext cx="2995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141414"/>
                  </a:solidFill>
                  <a:ea typeface="华文细黑" panose="02010600040101010101" pitchFamily="2" charset="-122"/>
                </a:rPr>
                <a:t>YEEBO </a:t>
              </a:r>
              <a:endParaRPr lang="zh-CN" altLang="en-US" sz="1400" dirty="0">
                <a:solidFill>
                  <a:srgbClr val="141414"/>
                </a:solidFill>
                <a:ea typeface="华文细黑" panose="0201060004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282803" y="4534867"/>
              <a:ext cx="1845585" cy="0"/>
            </a:xfrm>
            <a:prstGeom prst="line">
              <a:avLst/>
            </a:prstGeom>
            <a:ln w="254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6790" y="4554884"/>
              <a:ext cx="1845585" cy="0"/>
            </a:xfrm>
            <a:prstGeom prst="line">
              <a:avLst/>
            </a:prstGeom>
            <a:ln w="25400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56199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515325" y="1731423"/>
            <a:ext cx="886445" cy="848596"/>
            <a:chOff x="853440" y="644211"/>
            <a:chExt cx="3166110" cy="3166110"/>
          </a:xfrm>
        </p:grpSpPr>
        <p:sp>
          <p:nvSpPr>
            <p:cNvPr id="10" name="椭圆 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14" name="饼形 1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饼形 1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饼形 1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饼形 1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5515325" y="2684845"/>
            <a:ext cx="886445" cy="848596"/>
            <a:chOff x="853440" y="644211"/>
            <a:chExt cx="3166110" cy="3166110"/>
          </a:xfrm>
        </p:grpSpPr>
        <p:sp>
          <p:nvSpPr>
            <p:cNvPr id="20" name="椭圆 1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24" name="饼形 2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饼形 2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饼形 2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饼形 2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5527682" y="3642647"/>
            <a:ext cx="886445" cy="848596"/>
            <a:chOff x="853440" y="644211"/>
            <a:chExt cx="3166110" cy="3166110"/>
          </a:xfrm>
        </p:grpSpPr>
        <p:sp>
          <p:nvSpPr>
            <p:cNvPr id="29" name="椭圆 28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33" name="饼形 3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饼形 33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饼形 3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饼形 3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0" name="文本框 49"/>
          <p:cNvSpPr txBox="1"/>
          <p:nvPr/>
        </p:nvSpPr>
        <p:spPr>
          <a:xfrm>
            <a:off x="5813834" y="1771002"/>
            <a:ext cx="264996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48355" y="2724422"/>
            <a:ext cx="264996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41419" y="3682226"/>
            <a:ext cx="264996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0558" y="2823869"/>
            <a:ext cx="43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Bar Type TFT Display</a:t>
            </a:r>
            <a:endParaRPr lang="zh-CN" altLang="en-US" sz="3600" dirty="0"/>
          </a:p>
        </p:txBody>
      </p:sp>
      <p:sp>
        <p:nvSpPr>
          <p:cNvPr id="56" name="文本框 55"/>
          <p:cNvSpPr txBox="1"/>
          <p:nvPr/>
        </p:nvSpPr>
        <p:spPr>
          <a:xfrm>
            <a:off x="6789492" y="2724422"/>
            <a:ext cx="528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Application </a:t>
            </a:r>
            <a:endParaRPr lang="zh-CN" alt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058817" y="3464991"/>
            <a:ext cx="369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</a:rPr>
              <a:t>YEEBO</a:t>
            </a:r>
            <a:r>
              <a:rPr lang="en-US" altLang="zh-CN" sz="1200" dirty="0">
                <a:solidFill>
                  <a:srgbClr val="8E8E8F"/>
                </a:solidFill>
              </a:rPr>
              <a:t> NEW LAUNCH PRODUCT</a:t>
            </a:r>
            <a:endParaRPr lang="zh-CN" altLang="en-US" sz="1200" dirty="0">
              <a:solidFill>
                <a:srgbClr val="046ECE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46132" y="564151"/>
            <a:ext cx="469011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accent2"/>
                </a:solidFill>
                <a:latin typeface="+mj-lt"/>
              </a:rPr>
              <a:t>CONTENTS</a:t>
            </a:r>
            <a:endParaRPr lang="zh-CN" altLang="en-US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0" name="矩形 59"/>
          <p:cNvSpPr/>
          <p:nvPr/>
        </p:nvSpPr>
        <p:spPr>
          <a:xfrm rot="1354645">
            <a:off x="-1695313" y="5454856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989228">
            <a:off x="-1255379" y="5904037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12068310">
            <a:off x="6539336" y="-729141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66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904542">
            <a:off x="6317907" y="-948241"/>
            <a:ext cx="6973917" cy="14435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724353">
            <a:off x="-1383458" y="6123763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649008">
            <a:off x="5899627" y="-1555238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algn="b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523427" y="4594357"/>
            <a:ext cx="886445" cy="848596"/>
            <a:chOff x="853440" y="644211"/>
            <a:chExt cx="3166110" cy="3166110"/>
          </a:xfrm>
        </p:grpSpPr>
        <p:sp>
          <p:nvSpPr>
            <p:cNvPr id="57" name="椭圆 56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66" name="饼形 6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饼形 66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0" name="文本框 51"/>
          <p:cNvSpPr txBox="1"/>
          <p:nvPr/>
        </p:nvSpPr>
        <p:spPr>
          <a:xfrm>
            <a:off x="5837164" y="4633936"/>
            <a:ext cx="264996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4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544155" y="5537384"/>
            <a:ext cx="886445" cy="848596"/>
            <a:chOff x="853440" y="644211"/>
            <a:chExt cx="3166110" cy="3166110"/>
          </a:xfrm>
        </p:grpSpPr>
        <p:sp>
          <p:nvSpPr>
            <p:cNvPr id="82" name="椭圆 81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86" name="饼形 8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饼形 86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饼形 8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饼形 8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90" name="文本框 51"/>
          <p:cNvSpPr txBox="1"/>
          <p:nvPr/>
        </p:nvSpPr>
        <p:spPr>
          <a:xfrm>
            <a:off x="5857892" y="5576963"/>
            <a:ext cx="264996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5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1" name="文本框 52"/>
          <p:cNvSpPr txBox="1"/>
          <p:nvPr/>
        </p:nvSpPr>
        <p:spPr>
          <a:xfrm>
            <a:off x="6789491" y="3694122"/>
            <a:ext cx="528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Roadmap - TFT</a:t>
            </a:r>
            <a:endParaRPr lang="en-US" altLang="zh-H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2" name="文本框 52"/>
          <p:cNvSpPr txBox="1"/>
          <p:nvPr/>
        </p:nvSpPr>
        <p:spPr>
          <a:xfrm>
            <a:off x="6789492" y="4620816"/>
            <a:ext cx="561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Roadmap – TFT+CTP</a:t>
            </a:r>
            <a:endParaRPr lang="en-US" altLang="zh-TW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3" name="文本框 52"/>
          <p:cNvSpPr txBox="1"/>
          <p:nvPr/>
        </p:nvSpPr>
        <p:spPr>
          <a:xfrm>
            <a:off x="6789492" y="5588859"/>
            <a:ext cx="36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</a:t>
            </a:r>
            <a:r>
              <a:rPr lang="en-US" altLang="zh-CN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troduction</a:t>
            </a:r>
            <a:r>
              <a:rPr lang="en-US" altLang="zh-TW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zh-TW" alt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06601" y="1808783"/>
            <a:ext cx="4905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HK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is </a:t>
            </a:r>
            <a:r>
              <a:rPr lang="en-US" altLang="zh-TW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Bar type TFT?</a:t>
            </a:r>
            <a:endParaRPr lang="zh-CN" alt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740217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600"/>
                            </p:stCondLst>
                            <p:childTnLst>
                              <p:par>
                                <p:cTn id="10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  <p:bldP spid="56" grpId="0"/>
      <p:bldP spid="59" grpId="0"/>
      <p:bldP spid="49" grpId="0"/>
      <p:bldP spid="60" grpId="0" animBg="1"/>
      <p:bldP spid="46" grpId="0" animBg="1"/>
      <p:bldP spid="61" grpId="0" animBg="1"/>
      <p:bldP spid="45" grpId="0" animBg="1"/>
      <p:bldP spid="62" grpId="0" animBg="1"/>
      <p:bldP spid="63" grpId="0" animBg="1"/>
      <p:bldP spid="70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3037497"/>
            <a:ext cx="669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is </a:t>
            </a:r>
            <a:r>
              <a:rPr lang="en-US" altLang="zh-TW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Bar type TFT?</a:t>
            </a:r>
            <a:endParaRPr lang="zh-TW" altLang="zh-TW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61561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5561" y="1940638"/>
            <a:ext cx="4868897" cy="3873622"/>
            <a:chOff x="1085561" y="1940638"/>
            <a:chExt cx="4868897" cy="3873622"/>
          </a:xfrm>
        </p:grpSpPr>
        <p:sp>
          <p:nvSpPr>
            <p:cNvPr id="38" name="矩形 37"/>
            <p:cNvSpPr/>
            <p:nvPr/>
          </p:nvSpPr>
          <p:spPr>
            <a:xfrm>
              <a:off x="1117331" y="1940638"/>
              <a:ext cx="4837127" cy="387362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1244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085561" y="3208944"/>
              <a:ext cx="890858" cy="1285526"/>
              <a:chOff x="1129226" y="3332403"/>
              <a:chExt cx="708063" cy="1021749"/>
            </a:xfrm>
          </p:grpSpPr>
          <p:sp>
            <p:nvSpPr>
              <p:cNvPr id="73" name="任意多边形 72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711200" sx="102000" sy="102000" algn="ctr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" name="椭圆 8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7" name="饼形 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饼形 1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饼形 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饼形 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" name="文本框 1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4182" y="427432"/>
            <a:ext cx="458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is Bar type TFT?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604236" y="2105307"/>
            <a:ext cx="349250" cy="349250"/>
            <a:chOff x="7419340" y="1753078"/>
            <a:chExt cx="3047522" cy="3047522"/>
          </a:xfrm>
        </p:grpSpPr>
        <p:sp>
          <p:nvSpPr>
            <p:cNvPr id="43" name="椭圆 42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47" name="饼形 46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饼形 47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饼形 48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饼形 49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7137636" y="2105307"/>
            <a:ext cx="349250" cy="349250"/>
            <a:chOff x="7419340" y="1753078"/>
            <a:chExt cx="3047522" cy="3047522"/>
          </a:xfrm>
        </p:grpSpPr>
        <p:sp>
          <p:nvSpPr>
            <p:cNvPr id="52" name="椭圆 5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56" name="饼形 5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饼形 5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7671036" y="2105307"/>
            <a:ext cx="349250" cy="349250"/>
            <a:chOff x="7419340" y="1753078"/>
            <a:chExt cx="3047522" cy="3047522"/>
          </a:xfrm>
        </p:grpSpPr>
        <p:sp>
          <p:nvSpPr>
            <p:cNvPr id="61" name="椭圆 6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5" name="饼形 6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饼形 6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饼形 6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文本框 68"/>
          <p:cNvSpPr txBox="1"/>
          <p:nvPr/>
        </p:nvSpPr>
        <p:spPr>
          <a:xfrm>
            <a:off x="6554808" y="2953539"/>
            <a:ext cx="50976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华文细黑" panose="02010600040101010101" pitchFamily="2" charset="-122"/>
              </a:rPr>
              <a:t>Bar type TFT is Landscape stretched Display</a:t>
            </a:r>
            <a:r>
              <a:rPr lang="en-US" altLang="zh-CN" sz="1600" dirty="0" smtClean="0">
                <a:ea typeface="华文细黑" panose="02010600040101010101" pitchFamily="2" charset="-122"/>
              </a:rPr>
              <a:t>.</a:t>
            </a:r>
          </a:p>
          <a:p>
            <a:r>
              <a:rPr lang="en-US" altLang="zh-CN" sz="1600" dirty="0">
                <a:ea typeface="华文细黑" panose="02010600040101010101" pitchFamily="2" charset="-122"/>
              </a:rPr>
              <a:t>The mainstream aspect ratio of the TFT LCD panel in the market is 4:3 or 16:9.  </a:t>
            </a:r>
            <a:endParaRPr lang="en-US" altLang="zh-CN" sz="1600" dirty="0" smtClean="0">
              <a:ea typeface="华文细黑" panose="02010600040101010101" pitchFamily="2" charset="-122"/>
            </a:endParaRPr>
          </a:p>
          <a:p>
            <a:r>
              <a:rPr lang="en-US" altLang="zh-CN" sz="1600" dirty="0" smtClean="0">
                <a:ea typeface="华文细黑" panose="02010600040101010101" pitchFamily="2" charset="-122"/>
              </a:rPr>
              <a:t>But </a:t>
            </a:r>
            <a:r>
              <a:rPr lang="en-US" altLang="zh-CN" sz="1600" dirty="0">
                <a:ea typeface="华文细黑" panose="02010600040101010101" pitchFamily="2" charset="-122"/>
              </a:rPr>
              <a:t>for some applications, bar type shape of display panel would be much better than the current mainstream 4:3 or 16:9 to display the required information.  </a:t>
            </a:r>
            <a:endParaRPr lang="en-US" altLang="zh-CN" sz="1600" dirty="0" smtClean="0">
              <a:ea typeface="华文细黑" panose="02010600040101010101" pitchFamily="2" charset="-122"/>
            </a:endParaRPr>
          </a:p>
          <a:p>
            <a:r>
              <a:rPr lang="en-US" altLang="zh-CN" sz="1600" dirty="0" smtClean="0">
                <a:ea typeface="华文细黑" panose="02010600040101010101" pitchFamily="2" charset="-122"/>
              </a:rPr>
              <a:t>YEEBO </a:t>
            </a:r>
            <a:r>
              <a:rPr lang="en-US" altLang="zh-CN" sz="1600" dirty="0">
                <a:ea typeface="华文细黑" panose="02010600040101010101" pitchFamily="2" charset="-122"/>
              </a:rPr>
              <a:t>Bar Type TFT-LCD displays are perfect for industrial equipment, automotive application, server system, POS system, dynamic information displays and advertising display.  </a:t>
            </a:r>
            <a:endParaRPr lang="en-US" altLang="zh-CN" sz="1600" dirty="0" smtClean="0">
              <a:ea typeface="华文细黑" panose="02010600040101010101" pitchFamily="2" charset="-122"/>
            </a:endParaRPr>
          </a:p>
          <a:p>
            <a:r>
              <a:rPr lang="en-US" altLang="zh-CN" sz="1600" dirty="0" smtClean="0">
                <a:ea typeface="华文细黑" panose="02010600040101010101" pitchFamily="2" charset="-122"/>
              </a:rPr>
              <a:t>We </a:t>
            </a:r>
            <a:r>
              <a:rPr lang="en-US" altLang="zh-CN" sz="1600" dirty="0">
                <a:ea typeface="华文细黑" panose="02010600040101010101" pitchFamily="2" charset="-122"/>
              </a:rPr>
              <a:t>offer different sizes Bar Type TFT (Stretched Bar LCD Display) including sizes of 3.9 inch, 4.6 inch and </a:t>
            </a:r>
            <a:r>
              <a:rPr lang="en-US" altLang="zh-CN" sz="1600" dirty="0" smtClean="0">
                <a:ea typeface="华文细黑" panose="02010600040101010101" pitchFamily="2" charset="-122"/>
              </a:rPr>
              <a:t>6.5 </a:t>
            </a:r>
            <a:r>
              <a:rPr lang="en-US" altLang="zh-CN" sz="1600" dirty="0">
                <a:ea typeface="华文细黑" panose="02010600040101010101" pitchFamily="2" charset="-122"/>
              </a:rPr>
              <a:t>inch. </a:t>
            </a:r>
          </a:p>
          <a:p>
            <a:pPr algn="ctr"/>
            <a:endParaRPr lang="zh-CN" altLang="en-US" sz="1400" dirty="0">
              <a:ea typeface="华文细黑" panose="0201060004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545275" y="2431647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YB Bar Type TFT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65" y="2953539"/>
            <a:ext cx="3821876" cy="24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8299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967339"/>
            <a:ext cx="659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Application</a:t>
            </a:r>
            <a:endParaRPr lang="zh-CN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909248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6113" y="4028536"/>
            <a:ext cx="349250" cy="349250"/>
            <a:chOff x="7419340" y="1753078"/>
            <a:chExt cx="3047522" cy="3047522"/>
          </a:xfrm>
        </p:grpSpPr>
        <p:sp>
          <p:nvSpPr>
            <p:cNvPr id="80" name="椭圆 79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4" name="饼形 8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饼形 84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饼形 8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饼形 8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4189513" y="4028536"/>
            <a:ext cx="349250" cy="349250"/>
            <a:chOff x="7419340" y="1753078"/>
            <a:chExt cx="3047522" cy="3047522"/>
          </a:xfrm>
        </p:grpSpPr>
        <p:sp>
          <p:nvSpPr>
            <p:cNvPr id="72" name="椭圆 7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6" name="饼形 7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饼形 7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饼形 7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饼形 7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4722913" y="4028536"/>
            <a:ext cx="349250" cy="349250"/>
            <a:chOff x="7419340" y="1753078"/>
            <a:chExt cx="3047522" cy="3047522"/>
          </a:xfrm>
        </p:grpSpPr>
        <p:sp>
          <p:nvSpPr>
            <p:cNvPr id="64" name="椭圆 6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8" name="饼形 6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5625150" y="1991012"/>
            <a:ext cx="5280339" cy="3637887"/>
            <a:chOff x="5625150" y="1991012"/>
            <a:chExt cx="5280339" cy="3637887"/>
          </a:xfrm>
        </p:grpSpPr>
        <p:sp>
          <p:nvSpPr>
            <p:cNvPr id="88" name="圆角矩形 87"/>
            <p:cNvSpPr/>
            <p:nvPr/>
          </p:nvSpPr>
          <p:spPr>
            <a:xfrm>
              <a:off x="5807690" y="2136533"/>
              <a:ext cx="4899478" cy="3302945"/>
            </a:xfrm>
            <a:prstGeom prst="roundRect">
              <a:avLst>
                <a:gd name="adj" fmla="val 5709"/>
              </a:avLst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668831" y="1991012"/>
              <a:ext cx="5218723" cy="3637254"/>
            </a:xfrm>
            <a:prstGeom prst="roundRect">
              <a:avLst>
                <a:gd name="adj" fmla="val 4320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92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  <a:effectLst>
              <a:outerShdw blurRad="101600" dist="317500" dir="3000000" algn="t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flipH="1">
              <a:off x="6188977" y="2010696"/>
              <a:ext cx="4696232" cy="2105069"/>
            </a:xfrm>
            <a:custGeom>
              <a:avLst/>
              <a:gdLst>
                <a:gd name="connsiteX0" fmla="*/ 136609 w 10460038"/>
                <a:gd name="connsiteY0" fmla="*/ 0 h 3583833"/>
                <a:gd name="connsiteX1" fmla="*/ 10323429 w 10460038"/>
                <a:gd name="connsiteY1" fmla="*/ 0 h 3583833"/>
                <a:gd name="connsiteX2" fmla="*/ 10460038 w 10460038"/>
                <a:gd name="connsiteY2" fmla="*/ 136609 h 3583833"/>
                <a:gd name="connsiteX3" fmla="*/ 10460038 w 10460038"/>
                <a:gd name="connsiteY3" fmla="*/ 866494 h 3583833"/>
                <a:gd name="connsiteX4" fmla="*/ 0 w 10460038"/>
                <a:gd name="connsiteY4" fmla="*/ 3583833 h 3583833"/>
                <a:gd name="connsiteX5" fmla="*/ 0 w 10460038"/>
                <a:gd name="connsiteY5" fmla="*/ 136609 h 3583833"/>
                <a:gd name="connsiteX6" fmla="*/ 136609 w 10460038"/>
                <a:gd name="connsiteY6" fmla="*/ 0 h 358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038" h="3583833">
                  <a:moveTo>
                    <a:pt x="136609" y="0"/>
                  </a:moveTo>
                  <a:lnTo>
                    <a:pt x="10323429" y="0"/>
                  </a:lnTo>
                  <a:cubicBezTo>
                    <a:pt x="10398876" y="0"/>
                    <a:pt x="10460038" y="61162"/>
                    <a:pt x="10460038" y="136609"/>
                  </a:cubicBezTo>
                  <a:lnTo>
                    <a:pt x="10460038" y="866494"/>
                  </a:lnTo>
                  <a:lnTo>
                    <a:pt x="0" y="3583833"/>
                  </a:lnTo>
                  <a:lnTo>
                    <a:pt x="0" y="136609"/>
                  </a:lnTo>
                  <a:cubicBezTo>
                    <a:pt x="0" y="61162"/>
                    <a:pt x="61162" y="0"/>
                    <a:pt x="136609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accent1">
                    <a:lumMod val="5000"/>
                    <a:lumOff val="95000"/>
                    <a:alpha val="28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625150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203753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20174" y="5628899"/>
              <a:ext cx="2903034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>
                      <a:alpha val="37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889504" y="3080461"/>
              <a:ext cx="15985" cy="214653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5829648" y="2092937"/>
              <a:ext cx="179999" cy="179317"/>
              <a:chOff x="1219200" y="1358900"/>
              <a:chExt cx="509932" cy="508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5859405">
              <a:off x="5733402" y="5332318"/>
              <a:ext cx="179999" cy="179317"/>
              <a:chOff x="1219200" y="1358900"/>
              <a:chExt cx="509932" cy="508000"/>
            </a:xfrm>
          </p:grpSpPr>
          <p:sp>
            <p:nvSpPr>
              <p:cNvPr id="16" name="椭圆 15"/>
              <p:cNvSpPr/>
              <p:nvPr/>
            </p:nvSpPr>
            <p:spPr>
              <a:xfrm rot="9059637"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535250" y="5317038"/>
              <a:ext cx="179998" cy="179317"/>
              <a:chOff x="10687050" y="5073650"/>
              <a:chExt cx="385635" cy="3841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687050" y="5073650"/>
                <a:ext cx="384175" cy="384175"/>
              </a:xfrm>
              <a:prstGeom prst="ellipse">
                <a:avLst/>
              </a:prstGeom>
              <a:gradFill>
                <a:gsLst>
                  <a:gs pos="12000">
                    <a:schemeClr val="accent1">
                      <a:lumMod val="5000"/>
                      <a:lumOff val="95000"/>
                      <a:alpha val="0"/>
                    </a:schemeClr>
                  </a:gs>
                  <a:gs pos="51000">
                    <a:srgbClr val="FDFEFE"/>
                  </a:gs>
                  <a:gs pos="39000">
                    <a:srgbClr val="FBFDFE">
                      <a:alpha val="75000"/>
                    </a:srgbClr>
                  </a:gs>
                  <a:gs pos="77000">
                    <a:schemeClr val="tx1">
                      <a:lumMod val="85000"/>
                      <a:lumOff val="15000"/>
                      <a:alpha val="3400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2878996">
                <a:off x="10859288" y="5080813"/>
                <a:ext cx="46822" cy="379973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539091" y="2108312"/>
              <a:ext cx="181472" cy="179317"/>
              <a:chOff x="6295571" y="1999011"/>
              <a:chExt cx="181472" cy="179317"/>
            </a:xfrm>
          </p:grpSpPr>
          <p:sp>
            <p:nvSpPr>
              <p:cNvPr id="22" name="椭圆 21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5846209" y="5628266"/>
              <a:ext cx="1551491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文本框 89"/>
          <p:cNvSpPr txBox="1"/>
          <p:nvPr/>
        </p:nvSpPr>
        <p:spPr>
          <a:xfrm>
            <a:off x="1945753" y="4363954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YB Bar Type TFT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7297" y="4868648"/>
            <a:ext cx="422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华文细黑" panose="02010600040101010101" pitchFamily="2" charset="-122"/>
              </a:rPr>
              <a:t>YEEBO Bar Type TFT-LCD displays are perfect for industrial equipment, automotive application, server system, POS system, dynamic information displays and advertising display.  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929241" y="2010696"/>
            <a:ext cx="3811262" cy="1571676"/>
            <a:chOff x="1078848" y="1965162"/>
            <a:chExt cx="3811262" cy="1571676"/>
          </a:xfrm>
        </p:grpSpPr>
        <p:sp>
          <p:nvSpPr>
            <p:cNvPr id="92" name="文本框 91"/>
            <p:cNvSpPr txBox="1"/>
            <p:nvPr/>
          </p:nvSpPr>
          <p:spPr>
            <a:xfrm>
              <a:off x="1078848" y="2024994"/>
              <a:ext cx="38112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pPr algn="l"/>
              <a:r>
                <a:rPr lang="en-US" altLang="zh-CN" sz="8800" dirty="0"/>
                <a:t>	</a:t>
              </a:r>
              <a:r>
                <a:rPr lang="en-US" altLang="zh-CN" sz="8800" dirty="0" smtClean="0"/>
                <a:t> </a:t>
              </a:r>
              <a:r>
                <a:rPr lang="en-US" altLang="zh-CN" sz="8800" dirty="0" smtClean="0">
                  <a:latin typeface="+mj-ea"/>
                  <a:ea typeface="+mj-ea"/>
                </a:rPr>
                <a:t>YB</a:t>
              </a:r>
              <a:endParaRPr lang="zh-CN" altLang="en-US" sz="8800" dirty="0">
                <a:latin typeface="+mj-ea"/>
                <a:ea typeface="+mj-ea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1797638" y="1965162"/>
              <a:ext cx="2482791" cy="1571676"/>
              <a:chOff x="1381630" y="1857662"/>
              <a:chExt cx="5265484" cy="3637887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425311" y="1857662"/>
                <a:ext cx="5218723" cy="3637254"/>
              </a:xfrm>
              <a:prstGeom prst="roundRect">
                <a:avLst>
                  <a:gd name="adj" fmla="val 4320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92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</a:ln>
              <a:effectLst>
                <a:outerShdw blurRad="101600" dist="317500" dir="3000000" algn="t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flipH="1">
                <a:off x="1945457" y="1877346"/>
                <a:ext cx="4696232" cy="2105069"/>
              </a:xfrm>
              <a:custGeom>
                <a:avLst/>
                <a:gdLst>
                  <a:gd name="connsiteX0" fmla="*/ 136609 w 10460038"/>
                  <a:gd name="connsiteY0" fmla="*/ 0 h 3583833"/>
                  <a:gd name="connsiteX1" fmla="*/ 10323429 w 10460038"/>
                  <a:gd name="connsiteY1" fmla="*/ 0 h 3583833"/>
                  <a:gd name="connsiteX2" fmla="*/ 10460038 w 10460038"/>
                  <a:gd name="connsiteY2" fmla="*/ 136609 h 3583833"/>
                  <a:gd name="connsiteX3" fmla="*/ 10460038 w 10460038"/>
                  <a:gd name="connsiteY3" fmla="*/ 866494 h 3583833"/>
                  <a:gd name="connsiteX4" fmla="*/ 0 w 10460038"/>
                  <a:gd name="connsiteY4" fmla="*/ 3583833 h 3583833"/>
                  <a:gd name="connsiteX5" fmla="*/ 0 w 10460038"/>
                  <a:gd name="connsiteY5" fmla="*/ 136609 h 3583833"/>
                  <a:gd name="connsiteX6" fmla="*/ 136609 w 10460038"/>
                  <a:gd name="connsiteY6" fmla="*/ 0 h 358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60038" h="3583833">
                    <a:moveTo>
                      <a:pt x="136609" y="0"/>
                    </a:moveTo>
                    <a:lnTo>
                      <a:pt x="10323429" y="0"/>
                    </a:lnTo>
                    <a:cubicBezTo>
                      <a:pt x="10398876" y="0"/>
                      <a:pt x="10460038" y="61162"/>
                      <a:pt x="10460038" y="136609"/>
                    </a:cubicBezTo>
                    <a:lnTo>
                      <a:pt x="10460038" y="866494"/>
                    </a:lnTo>
                    <a:lnTo>
                      <a:pt x="0" y="3583833"/>
                    </a:lnTo>
                    <a:lnTo>
                      <a:pt x="0" y="136609"/>
                    </a:lnTo>
                    <a:cubicBezTo>
                      <a:pt x="0" y="61162"/>
                      <a:pt x="61162" y="0"/>
                      <a:pt x="136609" y="0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1">
                      <a:lumMod val="5000"/>
                      <a:lumOff val="95000"/>
                      <a:alpha val="28000"/>
                    </a:schemeClr>
                  </a:gs>
                  <a:gs pos="81000">
                    <a:schemeClr val="bg1">
                      <a:alpha val="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1381630" y="1858294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3960233" y="1858295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576654" y="5495549"/>
                <a:ext cx="29030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>
                        <a:alpha val="37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633904" y="2947112"/>
                <a:ext cx="13210" cy="214653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组合 104"/>
              <p:cNvGrpSpPr/>
              <p:nvPr/>
            </p:nvGrpSpPr>
            <p:grpSpPr>
              <a:xfrm>
                <a:off x="1586128" y="1959587"/>
                <a:ext cx="179999" cy="179317"/>
                <a:chOff x="1219200" y="1358900"/>
                <a:chExt cx="509932" cy="50800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 rot="15859405">
                <a:off x="1489882" y="5198968"/>
                <a:ext cx="179999" cy="179317"/>
                <a:chOff x="1219200" y="1358900"/>
                <a:chExt cx="509932" cy="508000"/>
              </a:xfrm>
            </p:grpSpPr>
            <p:sp>
              <p:nvSpPr>
                <p:cNvPr id="114" name="椭圆 113"/>
                <p:cNvSpPr/>
                <p:nvPr/>
              </p:nvSpPr>
              <p:spPr>
                <a:xfrm rot="9059637"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圆角矩形 114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6291730" y="5183688"/>
                <a:ext cx="179998" cy="179317"/>
                <a:chOff x="10687050" y="5073650"/>
                <a:chExt cx="385635" cy="384175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10687050" y="5073650"/>
                  <a:ext cx="384175" cy="384175"/>
                </a:xfrm>
                <a:prstGeom prst="ellipse">
                  <a:avLst/>
                </a:prstGeom>
                <a:gradFill>
                  <a:gsLst>
                    <a:gs pos="12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1000">
                      <a:srgbClr val="FDFEFE"/>
                    </a:gs>
                    <a:gs pos="39000">
                      <a:srgbClr val="FBFDFE">
                        <a:alpha val="75000"/>
                      </a:srgbClr>
                    </a:gs>
                    <a:gs pos="77000">
                      <a:schemeClr val="tx1">
                        <a:lumMod val="85000"/>
                        <a:lumOff val="15000"/>
                        <a:alpha val="3400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 rot="2878996">
                  <a:off x="10859288" y="5080813"/>
                  <a:ext cx="46822" cy="379973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6295571" y="1974962"/>
                <a:ext cx="181472" cy="179317"/>
                <a:chOff x="6295571" y="1999011"/>
                <a:chExt cx="181472" cy="179317"/>
              </a:xfrm>
            </p:grpSpPr>
            <p:sp>
              <p:nvSpPr>
                <p:cNvPr id="110" name="椭圆 10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圆角矩形 11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9" name="直接连接符 108"/>
              <p:cNvCxnSpPr/>
              <p:nvPr/>
            </p:nvCxnSpPr>
            <p:spPr>
              <a:xfrm>
                <a:off x="1602689" y="5494917"/>
                <a:ext cx="214789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组合 12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7" name="椭圆 12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1" name="椭圆 13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3" name="饼形 13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7" name="文本框 13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424181" y="415075"/>
            <a:ext cx="616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Application for Bar Type TFT </a:t>
            </a:r>
            <a:endParaRPr lang="zh-CN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76" y="2313368"/>
            <a:ext cx="4649789" cy="2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802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957982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Roadmap-TFT</a:t>
            </a: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720384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箭头连接符 34"/>
          <p:cNvCxnSpPr/>
          <p:nvPr/>
        </p:nvCxnSpPr>
        <p:spPr>
          <a:xfrm>
            <a:off x="2944717" y="3466099"/>
            <a:ext cx="7422614" cy="38429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247191" y="2825318"/>
            <a:ext cx="927405" cy="1338263"/>
            <a:chOff x="4641698" y="3245456"/>
            <a:chExt cx="927405" cy="1338263"/>
          </a:xfrm>
        </p:grpSpPr>
        <p:grpSp>
          <p:nvGrpSpPr>
            <p:cNvPr id="47" name="组合 46"/>
            <p:cNvGrpSpPr/>
            <p:nvPr/>
          </p:nvGrpSpPr>
          <p:grpSpPr>
            <a:xfrm>
              <a:off x="4641698" y="3245456"/>
              <a:ext cx="927405" cy="1338263"/>
              <a:chOff x="1129226" y="3332403"/>
              <a:chExt cx="708063" cy="1021749"/>
            </a:xfrm>
          </p:grpSpPr>
          <p:sp>
            <p:nvSpPr>
              <p:cNvPr id="48" name="任意多边形 4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0746" y="3665022"/>
              <a:ext cx="480858" cy="480859"/>
              <a:chOff x="7923153" y="2256890"/>
              <a:chExt cx="2039896" cy="203989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8" name="饼形 8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饼形 8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8157657" y="2500188"/>
                <a:ext cx="1553303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685591" y="2825318"/>
            <a:ext cx="927405" cy="1338263"/>
            <a:chOff x="7080098" y="3245456"/>
            <a:chExt cx="927405" cy="1338263"/>
          </a:xfrm>
        </p:grpSpPr>
        <p:grpSp>
          <p:nvGrpSpPr>
            <p:cNvPr id="60" name="组合 59"/>
            <p:cNvGrpSpPr/>
            <p:nvPr/>
          </p:nvGrpSpPr>
          <p:grpSpPr>
            <a:xfrm>
              <a:off x="7080098" y="3245456"/>
              <a:ext cx="927405" cy="1338263"/>
              <a:chOff x="1129226" y="3332403"/>
              <a:chExt cx="708063" cy="1021749"/>
            </a:xfrm>
          </p:grpSpPr>
          <p:sp>
            <p:nvSpPr>
              <p:cNvPr id="61" name="任意多边形 6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250096" y="3658105"/>
              <a:ext cx="480858" cy="480859"/>
              <a:chOff x="7923153" y="2256890"/>
              <a:chExt cx="2039896" cy="203989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7" name="饼形 9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饼形 9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3" name="直接连接符 112"/>
          <p:cNvCxnSpPr/>
          <p:nvPr/>
        </p:nvCxnSpPr>
        <p:spPr>
          <a:xfrm flipH="1" flipV="1">
            <a:off x="2436428" y="1790702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7026039" y="1790803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841151" y="4283553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4734493" y="6081896"/>
            <a:ext cx="18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2020	Q1 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930091" y="6081897"/>
            <a:ext cx="188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2020	Q2 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32" name="椭圆 13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8" name="饼形 13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饼形 13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饼形 13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饼形 14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42" name="文本框 14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424182" y="328576"/>
            <a:ext cx="458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Bar Type TFT Roadmap</a:t>
            </a:r>
          </a:p>
        </p:txBody>
      </p:sp>
      <p:sp>
        <p:nvSpPr>
          <p:cNvPr id="110" name="文本框 119"/>
          <p:cNvSpPr txBox="1"/>
          <p:nvPr/>
        </p:nvSpPr>
        <p:spPr>
          <a:xfrm>
            <a:off x="2325475" y="6081897"/>
            <a:ext cx="206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2019 Q4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1" name="文本框 142"/>
          <p:cNvSpPr txBox="1"/>
          <p:nvPr/>
        </p:nvSpPr>
        <p:spPr>
          <a:xfrm>
            <a:off x="10540219" y="4490640"/>
            <a:ext cx="1532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6.86”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480RGB*1280</a:t>
            </a:r>
          </a:p>
        </p:txBody>
      </p:sp>
      <p:sp>
        <p:nvSpPr>
          <p:cNvPr id="112" name="文本框 142"/>
          <p:cNvSpPr txBox="1"/>
          <p:nvPr/>
        </p:nvSpPr>
        <p:spPr>
          <a:xfrm>
            <a:off x="367455" y="1962983"/>
            <a:ext cx="1512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6.5”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800RGB*320</a:t>
            </a:r>
          </a:p>
        </p:txBody>
      </p:sp>
      <p:sp>
        <p:nvSpPr>
          <p:cNvPr id="114" name="文本框 142"/>
          <p:cNvSpPr txBox="1"/>
          <p:nvPr/>
        </p:nvSpPr>
        <p:spPr>
          <a:xfrm>
            <a:off x="369348" y="2898021"/>
            <a:ext cx="1486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4.6”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800RGB*320</a:t>
            </a:r>
          </a:p>
        </p:txBody>
      </p:sp>
      <p:sp>
        <p:nvSpPr>
          <p:cNvPr id="115" name="文本框 142"/>
          <p:cNvSpPr txBox="1"/>
          <p:nvPr/>
        </p:nvSpPr>
        <p:spPr>
          <a:xfrm>
            <a:off x="369348" y="3893713"/>
            <a:ext cx="1486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3.9”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480RGB*128</a:t>
            </a:r>
          </a:p>
        </p:txBody>
      </p:sp>
      <p:sp>
        <p:nvSpPr>
          <p:cNvPr id="118" name="文本框 142"/>
          <p:cNvSpPr txBox="1"/>
          <p:nvPr/>
        </p:nvSpPr>
        <p:spPr>
          <a:xfrm>
            <a:off x="10540219" y="5360310"/>
            <a:ext cx="1406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2.86”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376RGB*960</a:t>
            </a:r>
          </a:p>
        </p:txBody>
      </p:sp>
      <p:sp>
        <p:nvSpPr>
          <p:cNvPr id="128" name="文本框 142"/>
          <p:cNvSpPr txBox="1"/>
          <p:nvPr/>
        </p:nvSpPr>
        <p:spPr>
          <a:xfrm>
            <a:off x="369348" y="4859972"/>
            <a:ext cx="1497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2.0”</a:t>
            </a:r>
          </a:p>
          <a:p>
            <a:r>
              <a:rPr lang="en-US" altLang="zh-CN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320RGBx130</a:t>
            </a: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1953279" y="5866745"/>
            <a:ext cx="8414052" cy="37071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5697" y="1962983"/>
            <a:ext cx="164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Designing</a:t>
            </a:r>
          </a:p>
          <a:p>
            <a:endParaRPr lang="zh-CN" alt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175858" y="4571758"/>
            <a:ext cx="204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Developing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685591" y="1630383"/>
            <a:ext cx="164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Mass Production</a:t>
            </a:r>
          </a:p>
        </p:txBody>
      </p:sp>
      <p:cxnSp>
        <p:nvCxnSpPr>
          <p:cNvPr id="145" name="直接箭头连接符 144"/>
          <p:cNvCxnSpPr/>
          <p:nvPr/>
        </p:nvCxnSpPr>
        <p:spPr>
          <a:xfrm>
            <a:off x="2004961" y="2332315"/>
            <a:ext cx="939756" cy="1162134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>
            <a:off x="2004961" y="3302236"/>
            <a:ext cx="939756" cy="144776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 flipV="1">
            <a:off x="2004961" y="3408584"/>
            <a:ext cx="939756" cy="874969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箭头连接符 147"/>
          <p:cNvCxnSpPr/>
          <p:nvPr/>
        </p:nvCxnSpPr>
        <p:spPr>
          <a:xfrm flipV="1">
            <a:off x="2004961" y="3408583"/>
            <a:ext cx="946473" cy="1789943"/>
          </a:xfrm>
          <a:prstGeom prst="straightConnector1">
            <a:avLst/>
          </a:prstGeom>
          <a:ln w="762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none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2004961" y="913351"/>
            <a:ext cx="0" cy="4990465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944718" y="2825318"/>
            <a:ext cx="927405" cy="1338263"/>
            <a:chOff x="2203298" y="3245456"/>
            <a:chExt cx="927405" cy="1338263"/>
          </a:xfrm>
        </p:grpSpPr>
        <p:grpSp>
          <p:nvGrpSpPr>
            <p:cNvPr id="23" name="组合 22"/>
            <p:cNvGrpSpPr/>
            <p:nvPr/>
          </p:nvGrpSpPr>
          <p:grpSpPr>
            <a:xfrm>
              <a:off x="2203298" y="3245456"/>
              <a:ext cx="927405" cy="1338263"/>
              <a:chOff x="1129226" y="3332403"/>
              <a:chExt cx="708063" cy="1021749"/>
            </a:xfrm>
          </p:grpSpPr>
          <p:sp>
            <p:nvSpPr>
              <p:cNvPr id="24" name="任意多边形 23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373296" y="3626720"/>
              <a:ext cx="480858" cy="480859"/>
              <a:chOff x="7923153" y="2256890"/>
              <a:chExt cx="2039896" cy="203989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70" name="饼形 6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饼形 7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饼形 7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饼形 7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6" name="椭圆 65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10540219" y="6208955"/>
            <a:ext cx="16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Coming soon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853467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7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2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7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42" grpId="0"/>
      <p:bldP spid="143" grpId="0"/>
      <p:bldP spid="110" grpId="0"/>
      <p:bldP spid="111" grpId="0"/>
      <p:bldP spid="112" grpId="0"/>
      <p:bldP spid="114" grpId="0"/>
      <p:bldP spid="115" grpId="0"/>
      <p:bldP spid="118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4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957982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Roadmap-TFT+CTP</a:t>
            </a: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62733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8E8E8F"/>
      </a:dk2>
      <a:lt2>
        <a:srgbClr val="E7E6E6"/>
      </a:lt2>
      <a:accent1>
        <a:srgbClr val="046ECE"/>
      </a:accent1>
      <a:accent2>
        <a:srgbClr val="078DE9"/>
      </a:accent2>
      <a:accent3>
        <a:srgbClr val="77777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运动版">
      <a:majorFont>
        <a:latin typeface="Impact"/>
        <a:ea typeface="华文细黑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gradFill flip="none" rotWithShape="1">
            <a:gsLst>
              <a:gs pos="51000">
                <a:schemeClr val="tx2"/>
              </a:gs>
              <a:gs pos="42000">
                <a:schemeClr val="bg1"/>
              </a:gs>
            </a:gsLst>
            <a:lin ang="5400000" scaled="1"/>
            <a:tileRect/>
          </a:gradFill>
          <a:tailEnd type="stealth" w="med" len="lg"/>
        </a:ln>
        <a:effectLst>
          <a:outerShdw blurRad="165100" dist="38100" dir="8100000" algn="tr" rotWithShape="0">
            <a:prstClr val="black">
              <a:alpha val="82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530</Words>
  <Application>Microsoft Macintosh PowerPoint</Application>
  <PresentationFormat>Custom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 Jiemin(林杰民_JO2 Marketing)</dc:creator>
  <cp:lastModifiedBy>Kristina Stoner</cp:lastModifiedBy>
  <cp:revision>27</cp:revision>
  <dcterms:created xsi:type="dcterms:W3CDTF">2015-03-18T12:11:37Z</dcterms:created>
  <dcterms:modified xsi:type="dcterms:W3CDTF">2020-06-05T07:25:40Z</dcterms:modified>
</cp:coreProperties>
</file>